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94" r:id="rId2"/>
    <p:sldId id="296" r:id="rId3"/>
    <p:sldId id="330" r:id="rId4"/>
    <p:sldId id="331" r:id="rId5"/>
    <p:sldId id="332" r:id="rId6"/>
    <p:sldId id="333" r:id="rId7"/>
    <p:sldId id="334" r:id="rId8"/>
    <p:sldId id="335" r:id="rId9"/>
    <p:sldId id="329" r:id="rId10"/>
    <p:sldId id="336" r:id="rId11"/>
    <p:sldId id="337" r:id="rId12"/>
    <p:sldId id="339" r:id="rId13"/>
    <p:sldId id="340" r:id="rId14"/>
    <p:sldId id="341" r:id="rId1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F613"/>
    <a:srgbClr val="FBCF0A"/>
    <a:srgbClr val="D4D400"/>
    <a:srgbClr val="FFFF00"/>
    <a:srgbClr val="003C83"/>
    <a:srgbClr val="DCF600"/>
    <a:srgbClr val="FF3300"/>
    <a:srgbClr val="E20000"/>
    <a:srgbClr val="7DBD00"/>
    <a:srgbClr val="CC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89" autoAdjust="0"/>
    <p:restoredTop sz="96405" autoAdjust="0"/>
  </p:normalViewPr>
  <p:slideViewPr>
    <p:cSldViewPr>
      <p:cViewPr>
        <p:scale>
          <a:sx n="156" d="100"/>
          <a:sy n="156" d="100"/>
        </p:scale>
        <p:origin x="344" y="376"/>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64" d="100"/>
          <a:sy n="64" d="100"/>
        </p:scale>
        <p:origin x="-2645" y="-8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2.png>
</file>

<file path=ppt/media/image3.tiff>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1D1D14-BC69-4E81-A241-7829F68D9A94}" type="datetimeFigureOut">
              <a:rPr lang="en-US" smtClean="0"/>
              <a:t>9/8/16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ED27907-7A40-454E-B822-A1454CCC2AE1}" type="slidenum">
              <a:rPr lang="en-US" smtClean="0"/>
              <a:t>‹#›</a:t>
            </a:fld>
            <a:endParaRPr lang="en-US"/>
          </a:p>
        </p:txBody>
      </p:sp>
    </p:spTree>
    <p:extLst>
      <p:ext uri="{BB962C8B-B14F-4D97-AF65-F5344CB8AC3E}">
        <p14:creationId xmlns:p14="http://schemas.microsoft.com/office/powerpoint/2010/main" val="433531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https://cdn2.iconfinder.com/data/icons/freecns-cumulus/32/519840-52_Cloud_Sync-256.pnghttps://cdn2.iconfinder.com/data/icons/freecns-cumulus/32/519840-52_Cloud_Sync-256.png</a:t>
            </a:r>
            <a:endParaRPr lang="en-US"/>
          </a:p>
        </p:txBody>
      </p:sp>
      <p:sp>
        <p:nvSpPr>
          <p:cNvPr id="4" name="Slide Number Placeholder 3"/>
          <p:cNvSpPr>
            <a:spLocks noGrp="1"/>
          </p:cNvSpPr>
          <p:nvPr>
            <p:ph type="sldNum" sz="quarter" idx="10"/>
          </p:nvPr>
        </p:nvSpPr>
        <p:spPr/>
        <p:txBody>
          <a:bodyPr/>
          <a:lstStyle/>
          <a:p>
            <a:fld id="{6ED27907-7A40-454E-B822-A1454CCC2AE1}" type="slidenum">
              <a:rPr lang="en-US" smtClean="0"/>
              <a:t>6</a:t>
            </a:fld>
            <a:endParaRPr lang="en-US"/>
          </a:p>
        </p:txBody>
      </p:sp>
    </p:spTree>
    <p:extLst>
      <p:ext uri="{BB962C8B-B14F-4D97-AF65-F5344CB8AC3E}">
        <p14:creationId xmlns:p14="http://schemas.microsoft.com/office/powerpoint/2010/main" val="2139586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19"/>
            <a:ext cx="7772400" cy="1102519"/>
          </a:xfrm>
        </p:spPr>
        <p:txBody>
          <a:bodyPr>
            <a:normAutofit/>
          </a:bodyPr>
          <a:lstStyle>
            <a:lvl1pPr>
              <a:defRPr lang="en-US" b="1"/>
            </a:lvl1pPr>
          </a:lstStyle>
          <a:p>
            <a:r>
              <a:rPr lang="en-US" smtClean="0"/>
              <a:t>CLICK TO EDIT MASTER TITLE STYLE</a:t>
            </a:r>
            <a:endParaRPr lang="en-US"/>
          </a:p>
        </p:txBody>
      </p:sp>
      <p:sp>
        <p:nvSpPr>
          <p:cNvPr id="3" name="Subtitle 2"/>
          <p:cNvSpPr>
            <a:spLocks noGrp="1"/>
          </p:cNvSpPr>
          <p:nvPr>
            <p:ph type="subTitle" idx="1"/>
          </p:nvPr>
        </p:nvSpPr>
        <p:spPr>
          <a:xfrm>
            <a:off x="1371600" y="3429000"/>
            <a:ext cx="6400800" cy="857250"/>
          </a:xfrm>
        </p:spPr>
        <p:txBody>
          <a:bodyPr/>
          <a:lstStyle>
            <a:lvl1pPr marL="0" indent="0" algn="ctr">
              <a:buNone/>
              <a:defRPr>
                <a:solidFill>
                  <a:schemeClr val="bg1"/>
                </a:solidFill>
                <a:latin typeface="Segoe UI" pitchFamily="34" charset="0"/>
                <a:ea typeface="Segoe UI" pitchFamily="34" charset="0"/>
                <a:cs typeface="Segoe UI"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1296107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3"/>
            <a:ext cx="2133600" cy="273844"/>
          </a:xfrm>
          <a:prstGeom prst="rect">
            <a:avLst/>
          </a:prstGeom>
        </p:spPr>
        <p:txBody>
          <a:bodyPr/>
          <a:lstStyle/>
          <a:p>
            <a:fld id="{E306D676-E6CE-49ED-B2E4-C47FD7365D30}" type="datetimeFigureOut">
              <a:rPr lang="en-US" smtClean="0"/>
              <a:t>9/8/16</a:t>
            </a:fld>
            <a:endParaRPr lang="en-US"/>
          </a:p>
        </p:txBody>
      </p:sp>
      <p:sp>
        <p:nvSpPr>
          <p:cNvPr id="3" name="Footer Placeholder 2"/>
          <p:cNvSpPr>
            <a:spLocks noGrp="1"/>
          </p:cNvSpPr>
          <p:nvPr>
            <p:ph type="ftr" sz="quarter" idx="11"/>
          </p:nvPr>
        </p:nvSpPr>
        <p:spPr>
          <a:xfrm>
            <a:off x="3124200" y="4767263"/>
            <a:ext cx="2895600" cy="273844"/>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4767263"/>
            <a:ext cx="2133600" cy="273844"/>
          </a:xfrm>
          <a:prstGeom prst="rect">
            <a:avLst/>
          </a:prstGeom>
        </p:spPr>
        <p:txBody>
          <a:bodyPr/>
          <a:lstStyle/>
          <a:p>
            <a:fld id="{BEDB1D70-9B4A-4875-947F-49BC9D4447AD}" type="slidenum">
              <a:rPr lang="en-US" smtClean="0"/>
              <a:t>‹#›</a:t>
            </a:fld>
            <a:endParaRPr lang="en-US"/>
          </a:p>
        </p:txBody>
      </p:sp>
    </p:spTree>
    <p:extLst>
      <p:ext uri="{BB962C8B-B14F-4D97-AF65-F5344CB8AC3E}">
        <p14:creationId xmlns:p14="http://schemas.microsoft.com/office/powerpoint/2010/main" val="1089169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E306D676-E6CE-49ED-B2E4-C47FD7365D30}" type="datetimeFigureOut">
              <a:rPr lang="en-US" smtClean="0"/>
              <a:t>9/8/16</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BEDB1D70-9B4A-4875-947F-49BC9D4447AD}" type="slidenum">
              <a:rPr lang="en-US" smtClean="0"/>
              <a:t>‹#›</a:t>
            </a:fld>
            <a:endParaRPr lang="en-US"/>
          </a:p>
        </p:txBody>
      </p:sp>
    </p:spTree>
    <p:extLst>
      <p:ext uri="{BB962C8B-B14F-4D97-AF65-F5344CB8AC3E}">
        <p14:creationId xmlns:p14="http://schemas.microsoft.com/office/powerpoint/2010/main" val="39334012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E306D676-E6CE-49ED-B2E4-C47FD7365D30}" type="datetimeFigureOut">
              <a:rPr lang="en-US" smtClean="0"/>
              <a:t>9/8/16</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BEDB1D70-9B4A-4875-947F-49BC9D4447AD}" type="slidenum">
              <a:rPr lang="en-US" smtClean="0"/>
              <a:t>‹#›</a:t>
            </a:fld>
            <a:endParaRPr lang="en-US"/>
          </a:p>
        </p:txBody>
      </p:sp>
    </p:spTree>
    <p:extLst>
      <p:ext uri="{BB962C8B-B14F-4D97-AF65-F5344CB8AC3E}">
        <p14:creationId xmlns:p14="http://schemas.microsoft.com/office/powerpoint/2010/main" val="274938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E306D676-E6CE-49ED-B2E4-C47FD7365D30}" type="datetimeFigureOut">
              <a:rPr lang="en-US" smtClean="0"/>
              <a:t>9/8/16</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BEDB1D70-9B4A-4875-947F-49BC9D4447AD}" type="slidenum">
              <a:rPr lang="en-US" smtClean="0"/>
              <a:t>‹#›</a:t>
            </a:fld>
            <a:endParaRPr lang="en-US"/>
          </a:p>
        </p:txBody>
      </p:sp>
    </p:spTree>
    <p:extLst>
      <p:ext uri="{BB962C8B-B14F-4D97-AF65-F5344CB8AC3E}">
        <p14:creationId xmlns:p14="http://schemas.microsoft.com/office/powerpoint/2010/main" val="28409435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E306D676-E6CE-49ED-B2E4-C47FD7365D30}" type="datetimeFigureOut">
              <a:rPr lang="en-US" smtClean="0"/>
              <a:t>9/8/16</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BEDB1D70-9B4A-4875-947F-49BC9D4447AD}" type="slidenum">
              <a:rPr lang="en-US" smtClean="0"/>
              <a:t>‹#›</a:t>
            </a:fld>
            <a:endParaRPr lang="en-US"/>
          </a:p>
        </p:txBody>
      </p:sp>
    </p:spTree>
    <p:extLst>
      <p:ext uri="{BB962C8B-B14F-4D97-AF65-F5344CB8AC3E}">
        <p14:creationId xmlns:p14="http://schemas.microsoft.com/office/powerpoint/2010/main" val="16375026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3305176"/>
            <a:ext cx="7772400" cy="1021556"/>
          </a:xfrm>
        </p:spPr>
        <p:txBody>
          <a:bodyPr anchor="t"/>
          <a:lstStyle>
            <a:lvl1pPr algn="l">
              <a:defRPr sz="4000" b="1" cap="none"/>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14476877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722313" y="1428750"/>
            <a:ext cx="8040688" cy="158120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2" descr="\\server3\restrict\ftp_root\Clients\White_Whale\3-20015_MichalGideoni\Template_Art\SharePoint-Ignite-lockup-hor.png"/>
          <p:cNvPicPr>
            <a:picLocks noChangeAspect="1" noChangeArrowheads="1"/>
          </p:cNvPicPr>
          <p:nvPr userDrawn="1"/>
        </p:nvPicPr>
        <p:blipFill>
          <a:blip r:embed="rId2" cstate="screen">
            <a:extLst>
              <a:ext uri="{28A0092B-C50C-407E-A947-70E740481C1C}">
                <a14:useLocalDpi xmlns:a14="http://schemas.microsoft.com/office/drawing/2010/main"/>
              </a:ext>
            </a:extLst>
          </a:blip>
          <a:stretch>
            <a:fillRect/>
          </a:stretch>
        </p:blipFill>
        <p:spPr bwMode="auto">
          <a:xfrm>
            <a:off x="6477832" y="4793184"/>
            <a:ext cx="2284337" cy="196453"/>
          </a:xfrm>
          <a:prstGeom prst="rect">
            <a:avLst/>
          </a:prstGeom>
          <a:noFill/>
        </p:spPr>
      </p:pic>
    </p:spTree>
    <p:extLst>
      <p:ext uri="{BB962C8B-B14F-4D97-AF65-F5344CB8AC3E}">
        <p14:creationId xmlns:p14="http://schemas.microsoft.com/office/powerpoint/2010/main" val="94674330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57150"/>
            <a:ext cx="8686800" cy="536972"/>
          </a:xfr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a:latin typeface="Corbel"/>
                <a:cs typeface="Corbel"/>
              </a:defRPr>
            </a:lvl1pPr>
            <a:lvl2pPr>
              <a:defRPr>
                <a:latin typeface="Corbel"/>
                <a:cs typeface="Corbel"/>
              </a:defRPr>
            </a:lvl2pPr>
            <a:lvl3pPr>
              <a:defRPr>
                <a:latin typeface="Corbel"/>
                <a:cs typeface="Corbel"/>
              </a:defRPr>
            </a:lvl3pPr>
            <a:lvl4pPr>
              <a:defRPr>
                <a:latin typeface="Corbel"/>
                <a:cs typeface="Corbel"/>
              </a:defRPr>
            </a:lvl4pPr>
            <a:lvl5pPr>
              <a:defRPr>
                <a:latin typeface="Corbel"/>
                <a:cs typeface="Corbe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p:nvPr userDrawn="1"/>
        </p:nvSpPr>
        <p:spPr>
          <a:xfrm>
            <a:off x="0" y="651510"/>
            <a:ext cx="1828800" cy="34290"/>
          </a:xfrm>
          <a:prstGeom prst="rect">
            <a:avLst/>
          </a:prstGeom>
          <a:solidFill>
            <a:srgbClr val="2956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1828800" y="651510"/>
            <a:ext cx="1828800" cy="34290"/>
          </a:xfrm>
          <a:prstGeom prst="rect">
            <a:avLst/>
          </a:prstGeom>
          <a:solidFill>
            <a:srgbClr val="659C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3657600" y="651510"/>
            <a:ext cx="1828800" cy="34290"/>
          </a:xfrm>
          <a:prstGeom prst="rect">
            <a:avLst/>
          </a:prstGeom>
          <a:solidFill>
            <a:srgbClr val="7DB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5486400" y="651510"/>
            <a:ext cx="1828800" cy="34290"/>
          </a:xfrm>
          <a:prstGeom prst="rect">
            <a:avLst/>
          </a:prstGeom>
          <a:solidFill>
            <a:srgbClr val="DCF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7315200" y="651510"/>
            <a:ext cx="1828800" cy="34290"/>
          </a:xfrm>
          <a:prstGeom prst="rect">
            <a:avLst/>
          </a:prstGeom>
          <a:solidFill>
            <a:srgbClr val="FF5B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134395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Demo">
    <p:spTree>
      <p:nvGrpSpPr>
        <p:cNvPr id="1" name=""/>
        <p:cNvGrpSpPr/>
        <p:nvPr/>
      </p:nvGrpSpPr>
      <p:grpSpPr>
        <a:xfrm>
          <a:off x="0" y="0"/>
          <a:ext cx="0" cy="0"/>
          <a:chOff x="0" y="0"/>
          <a:chExt cx="0" cy="0"/>
        </a:xfrm>
      </p:grpSpPr>
      <p:sp>
        <p:nvSpPr>
          <p:cNvPr id="2" name="Title 1"/>
          <p:cNvSpPr>
            <a:spLocks noGrp="1"/>
          </p:cNvSpPr>
          <p:nvPr>
            <p:ph type="title"/>
          </p:nvPr>
        </p:nvSpPr>
        <p:spPr>
          <a:xfrm>
            <a:off x="228600" y="57150"/>
            <a:ext cx="8686800" cy="536972"/>
          </a:xfr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p:nvPr userDrawn="1"/>
        </p:nvSpPr>
        <p:spPr>
          <a:xfrm>
            <a:off x="0" y="651510"/>
            <a:ext cx="1828800" cy="34290"/>
          </a:xfrm>
          <a:prstGeom prst="rect">
            <a:avLst/>
          </a:prstGeom>
          <a:solidFill>
            <a:srgbClr val="2956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1828800" y="651510"/>
            <a:ext cx="1828800" cy="34290"/>
          </a:xfrm>
          <a:prstGeom prst="rect">
            <a:avLst/>
          </a:prstGeom>
          <a:solidFill>
            <a:srgbClr val="659C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3657600" y="651510"/>
            <a:ext cx="1828800" cy="34290"/>
          </a:xfrm>
          <a:prstGeom prst="rect">
            <a:avLst/>
          </a:prstGeom>
          <a:solidFill>
            <a:srgbClr val="7DB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5486400" y="651510"/>
            <a:ext cx="1828800" cy="34290"/>
          </a:xfrm>
          <a:prstGeom prst="rect">
            <a:avLst/>
          </a:prstGeom>
          <a:solidFill>
            <a:srgbClr val="DCF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7315200" y="651510"/>
            <a:ext cx="1828800" cy="34290"/>
          </a:xfrm>
          <a:prstGeom prst="rect">
            <a:avLst/>
          </a:prstGeom>
          <a:solidFill>
            <a:srgbClr val="FF5B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6200" y="0"/>
            <a:ext cx="1143000" cy="857250"/>
          </a:xfrm>
          <a:prstGeom prst="rect">
            <a:avLst/>
          </a:prstGeom>
        </p:spPr>
      </p:pic>
    </p:spTree>
    <p:extLst>
      <p:ext uri="{BB962C8B-B14F-4D97-AF65-F5344CB8AC3E}">
        <p14:creationId xmlns:p14="http://schemas.microsoft.com/office/powerpoint/2010/main" val="3123305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3305176"/>
            <a:ext cx="7772400" cy="1021556"/>
          </a:xfrm>
        </p:spPr>
        <p:txBody>
          <a:bodyPr anchor="t">
            <a:normAutofit/>
          </a:bodyPr>
          <a:lstStyle>
            <a:lvl1pPr algn="ctr">
              <a:defRPr sz="3600" b="1" cap="none" spc="0"/>
            </a:lvl1pPr>
          </a:lstStyle>
          <a:p>
            <a:r>
              <a:rPr lang="en-US" smtClean="0"/>
              <a:t>Click to edit master title style</a:t>
            </a:r>
            <a:endParaRPr lang="en-US"/>
          </a:p>
        </p:txBody>
      </p:sp>
      <p:sp>
        <p:nvSpPr>
          <p:cNvPr id="7" name="Rectangle 6"/>
          <p:cNvSpPr/>
          <p:nvPr userDrawn="1"/>
        </p:nvSpPr>
        <p:spPr>
          <a:xfrm>
            <a:off x="0" y="1051560"/>
            <a:ext cx="1828800" cy="34290"/>
          </a:xfrm>
          <a:prstGeom prst="rect">
            <a:avLst/>
          </a:prstGeom>
          <a:solidFill>
            <a:srgbClr val="2956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1828800" y="914400"/>
            <a:ext cx="1828800" cy="34290"/>
          </a:xfrm>
          <a:prstGeom prst="rect">
            <a:avLst/>
          </a:prstGeom>
          <a:solidFill>
            <a:srgbClr val="659C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3672396" y="800100"/>
            <a:ext cx="1828800" cy="34290"/>
          </a:xfrm>
          <a:prstGeom prst="rect">
            <a:avLst/>
          </a:prstGeom>
          <a:solidFill>
            <a:srgbClr val="7DB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5501196" y="685800"/>
            <a:ext cx="1828800" cy="34290"/>
          </a:xfrm>
          <a:prstGeom prst="rect">
            <a:avLst/>
          </a:prstGeom>
          <a:solidFill>
            <a:srgbClr val="DCF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7315200" y="537210"/>
            <a:ext cx="1828800" cy="34290"/>
          </a:xfrm>
          <a:prstGeom prst="rect">
            <a:avLst/>
          </a:prstGeom>
          <a:solidFill>
            <a:srgbClr val="FF5B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5375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ingle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8600" y="1885950"/>
            <a:ext cx="8610600" cy="1402556"/>
          </a:xfrm>
        </p:spPr>
        <p:txBody>
          <a:bodyPr anchor="t">
            <a:normAutofit/>
          </a:bodyPr>
          <a:lstStyle>
            <a:lvl1pPr algn="ctr">
              <a:defRPr sz="3600" b="0" cap="none" spc="0"/>
            </a:lvl1pPr>
          </a:lstStyle>
          <a:p>
            <a:r>
              <a:rPr lang="en-US" smtClean="0"/>
              <a:t>Click to edit master title style</a:t>
            </a:r>
            <a:endParaRPr lang="en-US"/>
          </a:p>
        </p:txBody>
      </p:sp>
    </p:spTree>
    <p:extLst>
      <p:ext uri="{BB962C8B-B14F-4D97-AF65-F5344CB8AC3E}">
        <p14:creationId xmlns:p14="http://schemas.microsoft.com/office/powerpoint/2010/main" val="2552431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E306D676-E6CE-49ED-B2E4-C47FD7365D30}" type="datetimeFigureOut">
              <a:rPr lang="en-US" smtClean="0"/>
              <a:t>9/8/16</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BEDB1D70-9B4A-4875-947F-49BC9D4447AD}" type="slidenum">
              <a:rPr lang="en-US" smtClean="0"/>
              <a:t>‹#›</a:t>
            </a:fld>
            <a:endParaRPr lang="en-US"/>
          </a:p>
        </p:txBody>
      </p:sp>
    </p:spTree>
    <p:extLst>
      <p:ext uri="{BB962C8B-B14F-4D97-AF65-F5344CB8AC3E}">
        <p14:creationId xmlns:p14="http://schemas.microsoft.com/office/powerpoint/2010/main" val="1800139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4767263"/>
            <a:ext cx="2133600" cy="273844"/>
          </a:xfrm>
          <a:prstGeom prst="rect">
            <a:avLst/>
          </a:prstGeom>
        </p:spPr>
        <p:txBody>
          <a:bodyPr/>
          <a:lstStyle/>
          <a:p>
            <a:fld id="{E306D676-E6CE-49ED-B2E4-C47FD7365D30}" type="datetimeFigureOut">
              <a:rPr lang="en-US" smtClean="0"/>
              <a:t>9/8/16</a:t>
            </a:fld>
            <a:endParaRPr lang="en-US"/>
          </a:p>
        </p:txBody>
      </p:sp>
      <p:sp>
        <p:nvSpPr>
          <p:cNvPr id="8" name="Footer Placeholder 7"/>
          <p:cNvSpPr>
            <a:spLocks noGrp="1"/>
          </p:cNvSpPr>
          <p:nvPr>
            <p:ph type="ftr" sz="quarter" idx="11"/>
          </p:nvPr>
        </p:nvSpPr>
        <p:spPr>
          <a:xfrm>
            <a:off x="3124200" y="4767263"/>
            <a:ext cx="2895600" cy="273844"/>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4767263"/>
            <a:ext cx="2133600" cy="273844"/>
          </a:xfrm>
          <a:prstGeom prst="rect">
            <a:avLst/>
          </a:prstGeom>
        </p:spPr>
        <p:txBody>
          <a:bodyPr/>
          <a:lstStyle/>
          <a:p>
            <a:fld id="{BEDB1D70-9B4A-4875-947F-49BC9D4447AD}" type="slidenum">
              <a:rPr lang="en-US" smtClean="0"/>
              <a:t>‹#›</a:t>
            </a:fld>
            <a:endParaRPr lang="en-US"/>
          </a:p>
        </p:txBody>
      </p:sp>
      <p:sp>
        <p:nvSpPr>
          <p:cNvPr id="10" name="Rectangle 9"/>
          <p:cNvSpPr/>
          <p:nvPr userDrawn="1"/>
        </p:nvSpPr>
        <p:spPr>
          <a:xfrm>
            <a:off x="0" y="708660"/>
            <a:ext cx="1828800" cy="34290"/>
          </a:xfrm>
          <a:prstGeom prst="rect">
            <a:avLst/>
          </a:prstGeom>
          <a:solidFill>
            <a:srgbClr val="2956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1828800" y="708660"/>
            <a:ext cx="1828800" cy="34290"/>
          </a:xfrm>
          <a:prstGeom prst="rect">
            <a:avLst/>
          </a:prstGeom>
          <a:solidFill>
            <a:srgbClr val="659C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3657600" y="708660"/>
            <a:ext cx="1828800" cy="34290"/>
          </a:xfrm>
          <a:prstGeom prst="rect">
            <a:avLst/>
          </a:prstGeom>
          <a:solidFill>
            <a:srgbClr val="7DB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5486400" y="708660"/>
            <a:ext cx="1828800" cy="34290"/>
          </a:xfrm>
          <a:prstGeom prst="rect">
            <a:avLst/>
          </a:prstGeom>
          <a:solidFill>
            <a:srgbClr val="DCF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7315200" y="708660"/>
            <a:ext cx="1828800" cy="34290"/>
          </a:xfrm>
          <a:prstGeom prst="rect">
            <a:avLst/>
          </a:prstGeom>
          <a:solidFill>
            <a:srgbClr val="FF5B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9789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28600" y="133350"/>
            <a:ext cx="4114800" cy="479822"/>
          </a:xfrm>
          <a:solidFill>
            <a:schemeClr val="accent3">
              <a:lumMod val="75000"/>
            </a:schemeClr>
          </a:solidFill>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28600" y="742950"/>
            <a:ext cx="4114800" cy="41910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572000" y="133350"/>
            <a:ext cx="4343400" cy="457200"/>
          </a:xfrm>
          <a:solidFill>
            <a:srgbClr val="FF9900"/>
          </a:solidFill>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572000" y="742950"/>
            <a:ext cx="4343400" cy="41910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01230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4767263"/>
            <a:ext cx="2133600" cy="273844"/>
          </a:xfrm>
          <a:prstGeom prst="rect">
            <a:avLst/>
          </a:prstGeom>
        </p:spPr>
        <p:txBody>
          <a:bodyPr/>
          <a:lstStyle>
            <a:lvl1pPr>
              <a:defRPr>
                <a:solidFill>
                  <a:schemeClr val="bg1"/>
                </a:solidFill>
              </a:defRPr>
            </a:lvl1pPr>
          </a:lstStyle>
          <a:p>
            <a:fld id="{E306D676-E6CE-49ED-B2E4-C47FD7365D30}" type="datetimeFigureOut">
              <a:rPr lang="en-US" smtClean="0"/>
              <a:pPr/>
              <a:t>9/8/16</a:t>
            </a:fld>
            <a:endParaRPr lang="en-US"/>
          </a:p>
        </p:txBody>
      </p:sp>
      <p:sp>
        <p:nvSpPr>
          <p:cNvPr id="4" name="Footer Placeholder 3"/>
          <p:cNvSpPr>
            <a:spLocks noGrp="1"/>
          </p:cNvSpPr>
          <p:nvPr>
            <p:ph type="ftr" sz="quarter" idx="11"/>
          </p:nvPr>
        </p:nvSpPr>
        <p:spPr>
          <a:xfrm>
            <a:off x="3124200" y="4767263"/>
            <a:ext cx="2895600" cy="273844"/>
          </a:xfrm>
          <a:prstGeom prst="rect">
            <a:avLst/>
          </a:prstGeom>
        </p:spPr>
        <p:txBody>
          <a:bodyPr/>
          <a:lstStyle>
            <a:lvl1pPr>
              <a:defRPr>
                <a:solidFill>
                  <a:schemeClr val="bg1"/>
                </a:solidFill>
              </a:defRPr>
            </a:lvl1pPr>
          </a:lstStyle>
          <a:p>
            <a:endParaRPr lang="en-US"/>
          </a:p>
        </p:txBody>
      </p:sp>
      <p:sp>
        <p:nvSpPr>
          <p:cNvPr id="5" name="Slide Number Placeholder 4"/>
          <p:cNvSpPr>
            <a:spLocks noGrp="1"/>
          </p:cNvSpPr>
          <p:nvPr>
            <p:ph type="sldNum" sz="quarter" idx="12"/>
          </p:nvPr>
        </p:nvSpPr>
        <p:spPr>
          <a:xfrm>
            <a:off x="6553200" y="4767263"/>
            <a:ext cx="2133600" cy="273844"/>
          </a:xfrm>
          <a:prstGeom prst="rect">
            <a:avLst/>
          </a:prstGeom>
        </p:spPr>
        <p:txBody>
          <a:bodyPr/>
          <a:lstStyle>
            <a:lvl1pPr>
              <a:defRPr>
                <a:solidFill>
                  <a:schemeClr val="bg1"/>
                </a:solidFill>
              </a:defRPr>
            </a:lvl1pPr>
          </a:lstStyle>
          <a:p>
            <a:fld id="{BEDB1D70-9B4A-4875-947F-49BC9D4447AD}" type="slidenum">
              <a:rPr lang="en-US" smtClean="0"/>
              <a:pPr/>
              <a:t>‹#›</a:t>
            </a:fld>
            <a:endParaRPr lang="en-US"/>
          </a:p>
        </p:txBody>
      </p:sp>
    </p:spTree>
    <p:extLst>
      <p:ext uri="{BB962C8B-B14F-4D97-AF65-F5344CB8AC3E}">
        <p14:creationId xmlns:p14="http://schemas.microsoft.com/office/powerpoint/2010/main" val="101994339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114300"/>
            <a:ext cx="8686800" cy="53697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28600" y="742950"/>
            <a:ext cx="8686800" cy="412355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395617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51" r:id="rId4"/>
    <p:sldLayoutId id="2147483666" r:id="rId5"/>
    <p:sldLayoutId id="2147483652" r:id="rId6"/>
    <p:sldLayoutId id="2147483653" r:id="rId7"/>
    <p:sldLayoutId id="2147483665" r:id="rId8"/>
    <p:sldLayoutId id="2147483654" r:id="rId9"/>
    <p:sldLayoutId id="2147483655" r:id="rId10"/>
    <p:sldLayoutId id="2147483656" r:id="rId11"/>
    <p:sldLayoutId id="2147483657" r:id="rId12"/>
    <p:sldLayoutId id="2147483658" r:id="rId13"/>
    <p:sldLayoutId id="2147483659" r:id="rId14"/>
    <p:sldLayoutId id="2147483662" r:id="rId15"/>
    <p:sldLayoutId id="2147483663" r:id="rId16"/>
  </p:sldLayoutIdLst>
  <p:timing>
    <p:tnLst>
      <p:par>
        <p:cTn id="1" dur="indefinite" restart="never" nodeType="tmRoot"/>
      </p:par>
    </p:tnLst>
  </p:timing>
  <p:txStyles>
    <p:titleStyle>
      <a:lvl1pPr algn="ctr" defTabSz="914400" rtl="0" eaLnBrk="1" latinLnBrk="0" hangingPunct="1">
        <a:spcBef>
          <a:spcPct val="0"/>
        </a:spcBef>
        <a:buNone/>
        <a:defRPr sz="4000" kern="1200">
          <a:solidFill>
            <a:schemeClr val="bg1"/>
          </a:solidFill>
          <a:latin typeface="Segoe UI" pitchFamily="34" charset="0"/>
          <a:ea typeface="Segoe UI" pitchFamily="34" charset="0"/>
          <a:cs typeface="Segoe UI" pitchFamily="34" charset="0"/>
        </a:defRPr>
      </a:lvl1pPr>
    </p:titleStyle>
    <p:bodyStyle>
      <a:lvl1pPr marL="342900" indent="-342900" algn="l" defTabSz="914400" rtl="0" eaLnBrk="1" latinLnBrk="0" hangingPunct="1">
        <a:spcBef>
          <a:spcPts val="1800"/>
        </a:spcBef>
        <a:buFont typeface="Arial" pitchFamily="34" charset="0"/>
        <a:buChar char="•"/>
        <a:defRPr sz="3200" kern="1200">
          <a:solidFill>
            <a:schemeClr val="bg1"/>
          </a:solidFill>
          <a:latin typeface="Corbel"/>
          <a:ea typeface="Segoe UI" pitchFamily="34" charset="0"/>
          <a:cs typeface="Corbel"/>
        </a:defRPr>
      </a:lvl1pPr>
      <a:lvl2pPr marL="742950" indent="-285750" algn="l" defTabSz="914400" rtl="0" eaLnBrk="1" latinLnBrk="0" hangingPunct="1">
        <a:spcBef>
          <a:spcPts val="1800"/>
        </a:spcBef>
        <a:buFont typeface="Arial" pitchFamily="34" charset="0"/>
        <a:buChar char="–"/>
        <a:defRPr sz="2800" kern="1200">
          <a:solidFill>
            <a:schemeClr val="bg1"/>
          </a:solidFill>
          <a:latin typeface="Corbel"/>
          <a:ea typeface="Segoe UI" pitchFamily="34" charset="0"/>
          <a:cs typeface="Corbel"/>
        </a:defRPr>
      </a:lvl2pPr>
      <a:lvl3pPr marL="1143000" indent="-228600" algn="l" defTabSz="914400" rtl="0" eaLnBrk="1" latinLnBrk="0" hangingPunct="1">
        <a:spcBef>
          <a:spcPts val="1800"/>
        </a:spcBef>
        <a:buFont typeface="Arial" pitchFamily="34" charset="0"/>
        <a:buChar char="•"/>
        <a:defRPr sz="2400" kern="1200">
          <a:solidFill>
            <a:schemeClr val="bg1"/>
          </a:solidFill>
          <a:latin typeface="Corbel"/>
          <a:ea typeface="Segoe UI" pitchFamily="34" charset="0"/>
          <a:cs typeface="Corbel"/>
        </a:defRPr>
      </a:lvl3pPr>
      <a:lvl4pPr marL="1600200" indent="-228600" algn="l" defTabSz="914400" rtl="0" eaLnBrk="1" latinLnBrk="0" hangingPunct="1">
        <a:spcBef>
          <a:spcPts val="1800"/>
        </a:spcBef>
        <a:buFont typeface="Arial" pitchFamily="34" charset="0"/>
        <a:buChar char="–"/>
        <a:defRPr sz="2000" kern="1200">
          <a:solidFill>
            <a:schemeClr val="bg1"/>
          </a:solidFill>
          <a:latin typeface="Corbel"/>
          <a:ea typeface="Segoe UI" pitchFamily="34" charset="0"/>
          <a:cs typeface="Corbel"/>
        </a:defRPr>
      </a:lvl4pPr>
      <a:lvl5pPr marL="2057400" indent="-228600" algn="l" defTabSz="914400" rtl="0" eaLnBrk="1" latinLnBrk="0" hangingPunct="1">
        <a:spcBef>
          <a:spcPts val="1800"/>
        </a:spcBef>
        <a:buFont typeface="Arial" pitchFamily="34" charset="0"/>
        <a:buChar char="»"/>
        <a:defRPr sz="2000" kern="1200">
          <a:solidFill>
            <a:schemeClr val="bg1"/>
          </a:solidFill>
          <a:latin typeface="Corbel"/>
          <a:ea typeface="Segoe UI" pitchFamily="34" charset="0"/>
          <a:cs typeface="Corbel"/>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hyperlink" Target="mailto:cuong@techmaster.v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tiff"/></Relationships>
</file>

<file path=ppt/slides/_rels/slide11.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14.tiff"/><Relationship Id="rId1" Type="http://schemas.openxmlformats.org/officeDocument/2006/relationships/slideLayout" Target="../slideLayouts/slideLayout10.xml"/><Relationship Id="rId2" Type="http://schemas.openxmlformats.org/officeDocument/2006/relationships/image" Target="../media/image12.tiff"/></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hyperlink" Target="http://learngitbranching.js.org/" TargetMode="External"/><Relationship Id="rId5" Type="http://schemas.openxmlformats.org/officeDocument/2006/relationships/hyperlink" Target="http://rypress.com/tutorials/git/index" TargetMode="External"/><Relationship Id="rId1" Type="http://schemas.openxmlformats.org/officeDocument/2006/relationships/slideLayout" Target="../slideLayouts/slideLayout5.xml"/><Relationship Id="rId2" Type="http://schemas.openxmlformats.org/officeDocument/2006/relationships/image" Target="../media/image15.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tiff"/><Relationship Id="rId3" Type="http://schemas.openxmlformats.org/officeDocument/2006/relationships/image" Target="../media/image18.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3.tiff"/></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tiff"/><Relationship Id="rId1" Type="http://schemas.openxmlformats.org/officeDocument/2006/relationships/slideLayout" Target="../slideLayouts/slideLayout10.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9.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685800" y="895350"/>
            <a:ext cx="7772400" cy="2133600"/>
          </a:xfrm>
          <a:prstGeom prst="rect">
            <a:avLst/>
          </a:prstGeom>
        </p:spPr>
        <p:txBody>
          <a:bodyPr>
            <a:noAutofit/>
          </a:bodyPr>
          <a:lstStyle>
            <a:lvl1pPr algn="ctr" defTabSz="914400" rtl="0" eaLnBrk="1" latinLnBrk="0" hangingPunct="1">
              <a:spcBef>
                <a:spcPct val="0"/>
              </a:spcBef>
              <a:buNone/>
              <a:defRPr sz="4000" kern="1200">
                <a:solidFill>
                  <a:schemeClr val="bg1"/>
                </a:solidFill>
                <a:latin typeface="Segoe UI" pitchFamily="34" charset="0"/>
                <a:ea typeface="Segoe UI" pitchFamily="34" charset="0"/>
                <a:cs typeface="Segoe UI" pitchFamily="34" charset="0"/>
              </a:defRPr>
            </a:lvl1pPr>
          </a:lstStyle>
          <a:p>
            <a:pPr>
              <a:lnSpc>
                <a:spcPct val="140000"/>
              </a:lnSpc>
            </a:pPr>
            <a:r>
              <a:rPr lang="en-US" sz="4800" b="1" dirty="0" err="1" smtClean="0">
                <a:solidFill>
                  <a:srgbClr val="7DBD00"/>
                </a:solidFill>
              </a:rPr>
              <a:t>Chương</a:t>
            </a:r>
            <a:r>
              <a:rPr lang="en-US" sz="4800" b="1" dirty="0" smtClean="0">
                <a:solidFill>
                  <a:srgbClr val="7DBD00"/>
                </a:solidFill>
              </a:rPr>
              <a:t> </a:t>
            </a:r>
            <a:r>
              <a:rPr lang="en-US" sz="4800" b="1" dirty="0" err="1" smtClean="0">
                <a:solidFill>
                  <a:srgbClr val="7DBD00"/>
                </a:solidFill>
              </a:rPr>
              <a:t>trình</a:t>
            </a:r>
            <a:r>
              <a:rPr lang="en-US" sz="4800" b="1" dirty="0" smtClean="0">
                <a:solidFill>
                  <a:srgbClr val="7DBD00"/>
                </a:solidFill>
              </a:rPr>
              <a:t> </a:t>
            </a:r>
            <a:r>
              <a:rPr lang="en-US" sz="4800" b="1" dirty="0" err="1" smtClean="0">
                <a:solidFill>
                  <a:srgbClr val="7DBD00"/>
                </a:solidFill>
              </a:rPr>
              <a:t>học</a:t>
            </a:r>
            <a:r>
              <a:rPr lang="en-US" sz="4800" b="1" dirty="0" smtClean="0">
                <a:solidFill>
                  <a:srgbClr val="7DBD00"/>
                </a:solidFill>
              </a:rPr>
              <a:t> 2 </a:t>
            </a:r>
            <a:r>
              <a:rPr lang="en-US" sz="4800" b="1" smtClean="0">
                <a:solidFill>
                  <a:srgbClr val="7DBD00"/>
                </a:solidFill>
              </a:rPr>
              <a:t>ngày</a:t>
            </a:r>
            <a:br>
              <a:rPr lang="en-US" sz="4800" b="1" smtClean="0">
                <a:solidFill>
                  <a:srgbClr val="7DBD00"/>
                </a:solidFill>
              </a:rPr>
            </a:br>
            <a:r>
              <a:rPr lang="en-US" sz="4800" b="1" i="1" smtClean="0"/>
              <a:t>iOS Swift</a:t>
            </a:r>
            <a:endParaRPr lang="en-US" sz="3600" i="1" dirty="0">
              <a:latin typeface="Corbel"/>
              <a:cs typeface="Corbel"/>
            </a:endParaRPr>
          </a:p>
        </p:txBody>
      </p:sp>
      <p:sp>
        <p:nvSpPr>
          <p:cNvPr id="2" name="TextBox 1"/>
          <p:cNvSpPr txBox="1"/>
          <p:nvPr/>
        </p:nvSpPr>
        <p:spPr>
          <a:xfrm>
            <a:off x="3505200" y="3562350"/>
            <a:ext cx="2314343" cy="646331"/>
          </a:xfrm>
          <a:prstGeom prst="rect">
            <a:avLst/>
          </a:prstGeom>
          <a:noFill/>
        </p:spPr>
        <p:txBody>
          <a:bodyPr wrap="none" rtlCol="0">
            <a:spAutoFit/>
          </a:bodyPr>
          <a:lstStyle/>
          <a:p>
            <a:pPr algn="ctr"/>
            <a:r>
              <a:rPr lang="en-US">
                <a:solidFill>
                  <a:srgbClr val="FFFFFF"/>
                </a:solidFill>
                <a:hlinkClick r:id="rId2"/>
              </a:rPr>
              <a:t>cuong@techmaster.vn</a:t>
            </a:r>
            <a:endParaRPr lang="en-US">
              <a:solidFill>
                <a:srgbClr val="FFFFFF"/>
              </a:solidFill>
            </a:endParaRPr>
          </a:p>
          <a:p>
            <a:pPr algn="ctr"/>
            <a:r>
              <a:rPr lang="en-US">
                <a:solidFill>
                  <a:srgbClr val="FFFFFF"/>
                </a:solidFill>
              </a:rPr>
              <a:t>http://techmaster.vn</a:t>
            </a:r>
          </a:p>
        </p:txBody>
      </p:sp>
    </p:spTree>
    <p:extLst>
      <p:ext uri="{BB962C8B-B14F-4D97-AF65-F5344CB8AC3E}">
        <p14:creationId xmlns:p14="http://schemas.microsoft.com/office/powerpoint/2010/main" val="15554825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047750"/>
            <a:ext cx="8839200" cy="685800"/>
          </a:xfrm>
        </p:spPr>
        <p:txBody>
          <a:bodyPr>
            <a:noAutofit/>
          </a:bodyPr>
          <a:lstStyle/>
          <a:p>
            <a:r>
              <a:rPr lang="en-US" sz="4000"/>
              <a:t>Quy trình phát triển ứng dụng di động</a:t>
            </a:r>
          </a:p>
        </p:txBody>
      </p:sp>
      <p:pic>
        <p:nvPicPr>
          <p:cNvPr id="4" name="Picture 3"/>
          <p:cNvPicPr>
            <a:picLocks noChangeAspect="1"/>
          </p:cNvPicPr>
          <p:nvPr/>
        </p:nvPicPr>
        <p:blipFill>
          <a:blip r:embed="rId2"/>
          <a:stretch>
            <a:fillRect/>
          </a:stretch>
        </p:blipFill>
        <p:spPr>
          <a:xfrm>
            <a:off x="1148442" y="1885950"/>
            <a:ext cx="6847116" cy="2819400"/>
          </a:xfrm>
          <a:prstGeom prst="rect">
            <a:avLst/>
          </a:prstGeom>
        </p:spPr>
      </p:pic>
    </p:spTree>
    <p:extLst>
      <p:ext uri="{BB962C8B-B14F-4D97-AF65-F5344CB8AC3E}">
        <p14:creationId xmlns:p14="http://schemas.microsoft.com/office/powerpoint/2010/main" val="3463385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stretch>
            <a:fillRect/>
          </a:stretch>
        </p:blipFill>
        <p:spPr>
          <a:xfrm>
            <a:off x="367071" y="1733550"/>
            <a:ext cx="1905000" cy="1629983"/>
          </a:xfrm>
          <a:prstGeom prst="rect">
            <a:avLst/>
          </a:prstGeom>
        </p:spPr>
      </p:pic>
      <p:pic>
        <p:nvPicPr>
          <p:cNvPr id="14" name="Picture 13"/>
          <p:cNvPicPr>
            <a:picLocks noChangeAspect="1"/>
          </p:cNvPicPr>
          <p:nvPr/>
        </p:nvPicPr>
        <p:blipFill>
          <a:blip r:embed="rId3"/>
          <a:stretch>
            <a:fillRect/>
          </a:stretch>
        </p:blipFill>
        <p:spPr>
          <a:xfrm>
            <a:off x="2819400" y="1733550"/>
            <a:ext cx="1983073" cy="1891546"/>
          </a:xfrm>
          <a:prstGeom prst="rect">
            <a:avLst/>
          </a:prstGeom>
        </p:spPr>
      </p:pic>
      <p:pic>
        <p:nvPicPr>
          <p:cNvPr id="15" name="Picture 14"/>
          <p:cNvPicPr>
            <a:picLocks noChangeAspect="1"/>
          </p:cNvPicPr>
          <p:nvPr/>
        </p:nvPicPr>
        <p:blipFill>
          <a:blip r:embed="rId4"/>
          <a:stretch>
            <a:fillRect/>
          </a:stretch>
        </p:blipFill>
        <p:spPr>
          <a:xfrm>
            <a:off x="5341638" y="2228850"/>
            <a:ext cx="3491343" cy="685800"/>
          </a:xfrm>
          <a:prstGeom prst="rect">
            <a:avLst/>
          </a:prstGeom>
        </p:spPr>
      </p:pic>
    </p:spTree>
    <p:extLst>
      <p:ext uri="{BB962C8B-B14F-4D97-AF65-F5344CB8AC3E}">
        <p14:creationId xmlns:p14="http://schemas.microsoft.com/office/powerpoint/2010/main" val="17791457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514350"/>
            <a:ext cx="8610600" cy="1402556"/>
          </a:xfrm>
        </p:spPr>
        <p:txBody>
          <a:bodyPr/>
          <a:lstStyle/>
          <a:p>
            <a:r>
              <a:rPr lang="en-US"/>
              <a:t>Công cụ quản lý mã nguồn</a:t>
            </a:r>
          </a:p>
        </p:txBody>
      </p:sp>
      <p:pic>
        <p:nvPicPr>
          <p:cNvPr id="4" name="Picture 3"/>
          <p:cNvPicPr>
            <a:picLocks noChangeAspect="1"/>
          </p:cNvPicPr>
          <p:nvPr/>
        </p:nvPicPr>
        <p:blipFill>
          <a:blip r:embed="rId2"/>
          <a:stretch>
            <a:fillRect/>
          </a:stretch>
        </p:blipFill>
        <p:spPr>
          <a:xfrm>
            <a:off x="381000" y="1916906"/>
            <a:ext cx="3026594" cy="1264444"/>
          </a:xfrm>
          <a:prstGeom prst="rect">
            <a:avLst/>
          </a:prstGeom>
        </p:spPr>
      </p:pic>
      <p:pic>
        <p:nvPicPr>
          <p:cNvPr id="7" name="Picture 6"/>
          <p:cNvPicPr>
            <a:picLocks noChangeAspect="1"/>
          </p:cNvPicPr>
          <p:nvPr/>
        </p:nvPicPr>
        <p:blipFill>
          <a:blip r:embed="rId3"/>
          <a:stretch>
            <a:fillRect/>
          </a:stretch>
        </p:blipFill>
        <p:spPr>
          <a:xfrm>
            <a:off x="4585607" y="1784767"/>
            <a:ext cx="4142014" cy="1573965"/>
          </a:xfrm>
          <a:prstGeom prst="rect">
            <a:avLst/>
          </a:prstGeom>
        </p:spPr>
      </p:pic>
      <p:sp>
        <p:nvSpPr>
          <p:cNvPr id="3" name="TextBox 2"/>
          <p:cNvSpPr txBox="1"/>
          <p:nvPr/>
        </p:nvSpPr>
        <p:spPr>
          <a:xfrm>
            <a:off x="405494" y="3899475"/>
            <a:ext cx="8346620" cy="646331"/>
          </a:xfrm>
          <a:prstGeom prst="rect">
            <a:avLst/>
          </a:prstGeom>
          <a:noFill/>
        </p:spPr>
        <p:txBody>
          <a:bodyPr wrap="square" rtlCol="0">
            <a:spAutoFit/>
          </a:bodyPr>
          <a:lstStyle/>
          <a:p>
            <a:r>
              <a:rPr lang="en-US">
                <a:solidFill>
                  <a:schemeClr val="bg1"/>
                </a:solidFill>
              </a:rPr>
              <a:t>Học git có minh họa hoạt hình </a:t>
            </a:r>
            <a:r>
              <a:rPr lang="en-US">
                <a:solidFill>
                  <a:schemeClr val="bg1"/>
                </a:solidFill>
                <a:hlinkClick r:id="rId4"/>
              </a:rPr>
              <a:t>http://learngitbranching.js.org/</a:t>
            </a:r>
            <a:r>
              <a:rPr lang="en-US">
                <a:solidFill>
                  <a:schemeClr val="bg1"/>
                </a:solidFill>
              </a:rPr>
              <a:t> </a:t>
            </a:r>
            <a:br>
              <a:rPr lang="en-US">
                <a:solidFill>
                  <a:schemeClr val="bg1"/>
                </a:solidFill>
              </a:rPr>
            </a:br>
            <a:r>
              <a:rPr lang="en-US">
                <a:solidFill>
                  <a:schemeClr val="bg1"/>
                </a:solidFill>
              </a:rPr>
              <a:t>Học git có ví dụ minh họa dễ hiểu </a:t>
            </a:r>
            <a:r>
              <a:rPr lang="en-US">
                <a:solidFill>
                  <a:schemeClr val="bg1"/>
                </a:solidFill>
                <a:hlinkClick r:id="rId5"/>
              </a:rPr>
              <a:t>http://rypress.com/tutorials/git/index</a:t>
            </a:r>
            <a:r>
              <a:rPr lang="en-US">
                <a:solidFill>
                  <a:schemeClr val="bg1"/>
                </a:solidFill>
              </a:rPr>
              <a:t> </a:t>
            </a:r>
          </a:p>
        </p:txBody>
      </p:sp>
    </p:spTree>
    <p:extLst>
      <p:ext uri="{BB962C8B-B14F-4D97-AF65-F5344CB8AC3E}">
        <p14:creationId xmlns:p14="http://schemas.microsoft.com/office/powerpoint/2010/main" val="59566558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700" y="1870472"/>
            <a:ext cx="5372100" cy="1387078"/>
          </a:xfrm>
        </p:spPr>
        <p:txBody>
          <a:bodyPr>
            <a:normAutofit/>
          </a:bodyPr>
          <a:lstStyle/>
          <a:p>
            <a:pPr algn="l"/>
            <a:r>
              <a:rPr lang="en-US"/>
              <a:t>Cocoa Pods</a:t>
            </a:r>
            <a:br>
              <a:rPr lang="en-US"/>
            </a:br>
            <a:r>
              <a:rPr lang="en-US" sz="2400"/>
              <a:t>quản lý các thư viện mã nguồn mở sẽ nhúng vào dự án iOS</a:t>
            </a:r>
          </a:p>
        </p:txBody>
      </p:sp>
      <p:pic>
        <p:nvPicPr>
          <p:cNvPr id="4" name="Picture 3"/>
          <p:cNvPicPr>
            <a:picLocks noChangeAspect="1"/>
          </p:cNvPicPr>
          <p:nvPr/>
        </p:nvPicPr>
        <p:blipFill>
          <a:blip r:embed="rId2"/>
          <a:stretch>
            <a:fillRect/>
          </a:stretch>
        </p:blipFill>
        <p:spPr>
          <a:xfrm>
            <a:off x="5791200" y="152400"/>
            <a:ext cx="3352800" cy="4991100"/>
          </a:xfrm>
          <a:prstGeom prst="rect">
            <a:avLst/>
          </a:prstGeom>
        </p:spPr>
      </p:pic>
      <p:pic>
        <p:nvPicPr>
          <p:cNvPr id="5" name="Picture 4"/>
          <p:cNvPicPr>
            <a:picLocks noChangeAspect="1"/>
          </p:cNvPicPr>
          <p:nvPr/>
        </p:nvPicPr>
        <p:blipFill>
          <a:blip r:embed="rId3"/>
          <a:stretch>
            <a:fillRect/>
          </a:stretch>
        </p:blipFill>
        <p:spPr>
          <a:xfrm>
            <a:off x="609600" y="396365"/>
            <a:ext cx="1498600" cy="1498600"/>
          </a:xfrm>
          <a:prstGeom prst="rect">
            <a:avLst/>
          </a:prstGeom>
        </p:spPr>
      </p:pic>
    </p:spTree>
    <p:extLst>
      <p:ext uri="{BB962C8B-B14F-4D97-AF65-F5344CB8AC3E}">
        <p14:creationId xmlns:p14="http://schemas.microsoft.com/office/powerpoint/2010/main" val="6885816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1012" y="69756"/>
            <a:ext cx="3276600" cy="1587594"/>
          </a:xfrm>
        </p:spPr>
        <p:txBody>
          <a:bodyPr>
            <a:noAutofit/>
          </a:bodyPr>
          <a:lstStyle/>
          <a:p>
            <a:pPr algn="l"/>
            <a:r>
              <a:rPr lang="en-US" sz="3200">
                <a:solidFill>
                  <a:schemeClr val="tx2">
                    <a:lumMod val="60000"/>
                    <a:lumOff val="40000"/>
                  </a:schemeClr>
                </a:solidFill>
                <a:latin typeface="Consolas" charset="0"/>
                <a:ea typeface="Consolas" charset="0"/>
                <a:cs typeface="Consolas" charset="0"/>
              </a:rPr>
              <a:t>pod</a:t>
            </a:r>
            <a:r>
              <a:rPr lang="en-US" sz="3200">
                <a:latin typeface="Consolas" charset="0"/>
                <a:ea typeface="Consolas" charset="0"/>
                <a:cs typeface="Consolas" charset="0"/>
              </a:rPr>
              <a:t> </a:t>
            </a:r>
            <a:r>
              <a:rPr lang="en-US" sz="3200">
                <a:solidFill>
                  <a:schemeClr val="tx2">
                    <a:lumMod val="20000"/>
                    <a:lumOff val="80000"/>
                  </a:schemeClr>
                </a:solidFill>
                <a:latin typeface="Consolas" charset="0"/>
                <a:ea typeface="Consolas" charset="0"/>
                <a:cs typeface="Consolas" charset="0"/>
              </a:rPr>
              <a:t>init</a:t>
            </a:r>
            <a:r>
              <a:rPr lang="en-US" sz="3200">
                <a:latin typeface="Consolas" charset="0"/>
                <a:ea typeface="Consolas" charset="0"/>
                <a:cs typeface="Consolas" charset="0"/>
              </a:rPr>
              <a:t/>
            </a:r>
            <a:br>
              <a:rPr lang="en-US" sz="3200">
                <a:latin typeface="Consolas" charset="0"/>
                <a:ea typeface="Consolas" charset="0"/>
                <a:cs typeface="Consolas" charset="0"/>
              </a:rPr>
            </a:br>
            <a:r>
              <a:rPr lang="en-US" sz="3200">
                <a:solidFill>
                  <a:schemeClr val="tx2">
                    <a:lumMod val="60000"/>
                    <a:lumOff val="40000"/>
                  </a:schemeClr>
                </a:solidFill>
                <a:latin typeface="Consolas" charset="0"/>
                <a:ea typeface="Consolas" charset="0"/>
                <a:cs typeface="Consolas" charset="0"/>
              </a:rPr>
              <a:t>nano</a:t>
            </a:r>
            <a:r>
              <a:rPr lang="en-US" sz="3200">
                <a:latin typeface="Consolas" charset="0"/>
                <a:ea typeface="Consolas" charset="0"/>
                <a:cs typeface="Consolas" charset="0"/>
              </a:rPr>
              <a:t> </a:t>
            </a:r>
            <a:r>
              <a:rPr lang="en-US" sz="3200">
                <a:solidFill>
                  <a:schemeClr val="tx2">
                    <a:lumMod val="20000"/>
                    <a:lumOff val="80000"/>
                  </a:schemeClr>
                </a:solidFill>
                <a:latin typeface="Consolas" charset="0"/>
                <a:ea typeface="Consolas" charset="0"/>
                <a:cs typeface="Consolas" charset="0"/>
              </a:rPr>
              <a:t>Podfile</a:t>
            </a:r>
            <a:br>
              <a:rPr lang="en-US" sz="3200">
                <a:solidFill>
                  <a:schemeClr val="tx2">
                    <a:lumMod val="20000"/>
                    <a:lumOff val="80000"/>
                  </a:schemeClr>
                </a:solidFill>
                <a:latin typeface="Consolas" charset="0"/>
                <a:ea typeface="Consolas" charset="0"/>
                <a:cs typeface="Consolas" charset="0"/>
              </a:rPr>
            </a:br>
            <a:r>
              <a:rPr lang="en-US" sz="3200">
                <a:solidFill>
                  <a:schemeClr val="tx2">
                    <a:lumMod val="60000"/>
                    <a:lumOff val="40000"/>
                  </a:schemeClr>
                </a:solidFill>
                <a:latin typeface="Consolas" charset="0"/>
                <a:ea typeface="Consolas" charset="0"/>
                <a:cs typeface="Consolas" charset="0"/>
              </a:rPr>
              <a:t>pod</a:t>
            </a:r>
            <a:r>
              <a:rPr lang="en-US" sz="3200">
                <a:latin typeface="Consolas" charset="0"/>
                <a:ea typeface="Consolas" charset="0"/>
                <a:cs typeface="Consolas" charset="0"/>
              </a:rPr>
              <a:t> </a:t>
            </a:r>
            <a:r>
              <a:rPr lang="en-US" sz="3200">
                <a:solidFill>
                  <a:schemeClr val="tx2">
                    <a:lumMod val="20000"/>
                    <a:lumOff val="80000"/>
                  </a:schemeClr>
                </a:solidFill>
                <a:latin typeface="Consolas" charset="0"/>
                <a:ea typeface="Consolas" charset="0"/>
                <a:cs typeface="Consolas" charset="0"/>
              </a:rPr>
              <a:t>install</a:t>
            </a:r>
            <a:br>
              <a:rPr lang="en-US" sz="3200">
                <a:solidFill>
                  <a:schemeClr val="tx2">
                    <a:lumMod val="20000"/>
                    <a:lumOff val="80000"/>
                  </a:schemeClr>
                </a:solidFill>
                <a:latin typeface="Consolas" charset="0"/>
                <a:ea typeface="Consolas" charset="0"/>
                <a:cs typeface="Consolas" charset="0"/>
              </a:rPr>
            </a:br>
            <a:endParaRPr lang="en-US" sz="3200">
              <a:solidFill>
                <a:schemeClr val="tx2">
                  <a:lumMod val="20000"/>
                  <a:lumOff val="80000"/>
                </a:schemeClr>
              </a:solidFill>
              <a:latin typeface="Consolas" charset="0"/>
              <a:ea typeface="Consolas" charset="0"/>
              <a:cs typeface="Consolas" charset="0"/>
            </a:endParaRPr>
          </a:p>
        </p:txBody>
      </p:sp>
      <p:sp>
        <p:nvSpPr>
          <p:cNvPr id="3" name="TextBox 2"/>
          <p:cNvSpPr txBox="1"/>
          <p:nvPr/>
        </p:nvSpPr>
        <p:spPr>
          <a:xfrm>
            <a:off x="1912233" y="4248150"/>
            <a:ext cx="5319533" cy="646331"/>
          </a:xfrm>
          <a:prstGeom prst="rect">
            <a:avLst/>
          </a:prstGeom>
          <a:noFill/>
        </p:spPr>
        <p:txBody>
          <a:bodyPr wrap="none" rtlCol="0">
            <a:spAutoFit/>
          </a:bodyPr>
          <a:lstStyle/>
          <a:p>
            <a:r>
              <a:rPr lang="en-US">
                <a:solidFill>
                  <a:schemeClr val="bg1"/>
                </a:solidFill>
              </a:rPr>
              <a:t>Muốn gỡ cocoa pods ra khỏi dự án, sử dụng</a:t>
            </a:r>
            <a:br>
              <a:rPr lang="en-US">
                <a:solidFill>
                  <a:schemeClr val="bg1"/>
                </a:solidFill>
              </a:rPr>
            </a:br>
            <a:r>
              <a:rPr lang="en-US">
                <a:solidFill>
                  <a:schemeClr val="bg1"/>
                </a:solidFill>
              </a:rPr>
              <a:t>https://github.com/CocoaPods/cocoapods-deintegrate</a:t>
            </a:r>
          </a:p>
        </p:txBody>
      </p:sp>
      <p:sp>
        <p:nvSpPr>
          <p:cNvPr id="4" name="TextBox 3"/>
          <p:cNvSpPr txBox="1"/>
          <p:nvPr/>
        </p:nvSpPr>
        <p:spPr>
          <a:xfrm>
            <a:off x="701012" y="1753165"/>
            <a:ext cx="6888424" cy="2246769"/>
          </a:xfrm>
          <a:prstGeom prst="rect">
            <a:avLst/>
          </a:prstGeom>
          <a:solidFill>
            <a:schemeClr val="tx1">
              <a:lumMod val="50000"/>
              <a:lumOff val="50000"/>
            </a:schemeClr>
          </a:solidFill>
        </p:spPr>
        <p:txBody>
          <a:bodyPr wrap="none" rtlCol="0">
            <a:spAutoFit/>
          </a:bodyPr>
          <a:lstStyle/>
          <a:p>
            <a:r>
              <a:rPr lang="en-US" sz="2800">
                <a:solidFill>
                  <a:schemeClr val="accent3">
                    <a:lumMod val="60000"/>
                    <a:lumOff val="40000"/>
                  </a:schemeClr>
                </a:solidFill>
                <a:latin typeface="Consolas" charset="0"/>
                <a:ea typeface="Consolas" charset="0"/>
                <a:cs typeface="Consolas" charset="0"/>
              </a:rPr>
              <a:t>platform</a:t>
            </a:r>
            <a:r>
              <a:rPr lang="en-US" sz="2800">
                <a:solidFill>
                  <a:schemeClr val="bg1"/>
                </a:solidFill>
                <a:latin typeface="Consolas" charset="0"/>
                <a:ea typeface="Consolas" charset="0"/>
                <a:cs typeface="Consolas" charset="0"/>
              </a:rPr>
              <a:t> :ios, '9.0’</a:t>
            </a:r>
          </a:p>
          <a:p>
            <a:r>
              <a:rPr lang="en-US" sz="2800">
                <a:solidFill>
                  <a:schemeClr val="accent3">
                    <a:lumMod val="60000"/>
                    <a:lumOff val="40000"/>
                  </a:schemeClr>
                </a:solidFill>
                <a:latin typeface="Consolas" charset="0"/>
                <a:ea typeface="Consolas" charset="0"/>
                <a:cs typeface="Consolas" charset="0"/>
              </a:rPr>
              <a:t>target</a:t>
            </a:r>
            <a:r>
              <a:rPr lang="en-US" sz="2800">
                <a:solidFill>
                  <a:schemeClr val="bg1"/>
                </a:solidFill>
                <a:latin typeface="Consolas" charset="0"/>
                <a:ea typeface="Consolas" charset="0"/>
                <a:cs typeface="Consolas" charset="0"/>
              </a:rPr>
              <a:t> 'GrandCentralDispatch' </a:t>
            </a:r>
            <a:r>
              <a:rPr lang="en-US" sz="2800">
                <a:solidFill>
                  <a:schemeClr val="accent3">
                    <a:lumMod val="60000"/>
                    <a:lumOff val="40000"/>
                  </a:schemeClr>
                </a:solidFill>
                <a:latin typeface="Consolas" charset="0"/>
                <a:ea typeface="Consolas" charset="0"/>
                <a:cs typeface="Consolas" charset="0"/>
              </a:rPr>
              <a:t>do </a:t>
            </a:r>
            <a:r>
              <a:rPr lang="en-US" sz="2800">
                <a:solidFill>
                  <a:schemeClr val="bg1"/>
                </a:solidFill>
                <a:latin typeface="Consolas" charset="0"/>
                <a:ea typeface="Consolas" charset="0"/>
                <a:cs typeface="Consolas" charset="0"/>
              </a:rPr>
              <a:t> </a:t>
            </a:r>
          </a:p>
          <a:p>
            <a:r>
              <a:rPr lang="en-US" sz="2800">
                <a:solidFill>
                  <a:schemeClr val="bg1"/>
                </a:solidFill>
                <a:latin typeface="Consolas" charset="0"/>
                <a:ea typeface="Consolas" charset="0"/>
                <a:cs typeface="Consolas" charset="0"/>
              </a:rPr>
              <a:t>    </a:t>
            </a:r>
            <a:r>
              <a:rPr lang="en-US" sz="2800">
                <a:solidFill>
                  <a:schemeClr val="accent3">
                    <a:lumMod val="60000"/>
                    <a:lumOff val="40000"/>
                  </a:schemeClr>
                </a:solidFill>
                <a:latin typeface="Consolas" charset="0"/>
                <a:ea typeface="Consolas" charset="0"/>
                <a:cs typeface="Consolas" charset="0"/>
              </a:rPr>
              <a:t>use_frameworks!</a:t>
            </a:r>
            <a:r>
              <a:rPr lang="en-US" sz="2800">
                <a:solidFill>
                  <a:schemeClr val="bg1"/>
                </a:solidFill>
                <a:latin typeface="Consolas" charset="0"/>
                <a:ea typeface="Consolas" charset="0"/>
                <a:cs typeface="Consolas" charset="0"/>
              </a:rPr>
              <a:t/>
            </a:r>
            <a:br>
              <a:rPr lang="en-US" sz="2800">
                <a:solidFill>
                  <a:schemeClr val="bg1"/>
                </a:solidFill>
                <a:latin typeface="Consolas" charset="0"/>
                <a:ea typeface="Consolas" charset="0"/>
                <a:cs typeface="Consolas" charset="0"/>
              </a:rPr>
            </a:br>
            <a:r>
              <a:rPr lang="en-US" sz="2800">
                <a:solidFill>
                  <a:schemeClr val="bg1"/>
                </a:solidFill>
                <a:latin typeface="Consolas" charset="0"/>
                <a:ea typeface="Consolas" charset="0"/>
                <a:cs typeface="Consolas" charset="0"/>
              </a:rPr>
              <a:t>    </a:t>
            </a:r>
            <a:r>
              <a:rPr lang="en-US" sz="2800">
                <a:solidFill>
                  <a:schemeClr val="accent3">
                    <a:lumMod val="60000"/>
                    <a:lumOff val="40000"/>
                  </a:schemeClr>
                </a:solidFill>
                <a:latin typeface="Consolas" charset="0"/>
                <a:ea typeface="Consolas" charset="0"/>
                <a:cs typeface="Consolas" charset="0"/>
              </a:rPr>
              <a:t>pod</a:t>
            </a:r>
            <a:r>
              <a:rPr lang="en-US" sz="2800">
                <a:solidFill>
                  <a:schemeClr val="bg1"/>
                </a:solidFill>
                <a:latin typeface="Consolas" charset="0"/>
                <a:ea typeface="Consolas" charset="0"/>
                <a:cs typeface="Consolas" charset="0"/>
              </a:rPr>
              <a:t> 'ChameleonFramework/Swift’</a:t>
            </a:r>
          </a:p>
          <a:p>
            <a:r>
              <a:rPr lang="en-US" sz="2800">
                <a:solidFill>
                  <a:schemeClr val="accent3">
                    <a:lumMod val="60000"/>
                    <a:lumOff val="40000"/>
                  </a:schemeClr>
                </a:solidFill>
                <a:latin typeface="Consolas" charset="0"/>
                <a:ea typeface="Consolas" charset="0"/>
                <a:cs typeface="Consolas" charset="0"/>
              </a:rPr>
              <a:t>end</a:t>
            </a:r>
          </a:p>
        </p:txBody>
      </p:sp>
    </p:spTree>
    <p:extLst>
      <p:ext uri="{BB962C8B-B14F-4D97-AF65-F5344CB8AC3E}">
        <p14:creationId xmlns:p14="http://schemas.microsoft.com/office/powerpoint/2010/main" val="645823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133350"/>
            <a:ext cx="8763000" cy="1569660"/>
          </a:xfrm>
          <a:prstGeom prst="rect">
            <a:avLst/>
          </a:prstGeom>
        </p:spPr>
        <p:txBody>
          <a:bodyPr wrap="square">
            <a:spAutoFit/>
          </a:bodyPr>
          <a:lstStyle/>
          <a:p>
            <a:pPr algn="ctr"/>
            <a:r>
              <a:rPr lang="en-US" sz="4800" smtClean="0">
                <a:solidFill>
                  <a:schemeClr val="bg1"/>
                </a:solidFill>
              </a:rPr>
              <a:t>Giả định: học viên đã lập trình iOS khoảng 2 – 6 tháng.</a:t>
            </a:r>
            <a:endParaRPr lang="en-US" sz="4800">
              <a:solidFill>
                <a:schemeClr val="bg1"/>
              </a:solidFill>
            </a:endParaRPr>
          </a:p>
        </p:txBody>
      </p:sp>
      <p:sp>
        <p:nvSpPr>
          <p:cNvPr id="4" name="Rectangle 3"/>
          <p:cNvSpPr/>
          <p:nvPr/>
        </p:nvSpPr>
        <p:spPr>
          <a:xfrm>
            <a:off x="152400" y="2190750"/>
            <a:ext cx="8763000" cy="2123658"/>
          </a:xfrm>
          <a:prstGeom prst="rect">
            <a:avLst/>
          </a:prstGeom>
        </p:spPr>
        <p:txBody>
          <a:bodyPr wrap="square">
            <a:spAutoFit/>
          </a:bodyPr>
          <a:lstStyle/>
          <a:p>
            <a:pPr algn="ctr"/>
            <a:r>
              <a:rPr lang="en-US" sz="4400" b="1" smtClean="0">
                <a:solidFill>
                  <a:srgbClr val="DCF600"/>
                </a:solidFill>
              </a:rPr>
              <a:t>Bài giảng được biên soạn sử dụng</a:t>
            </a:r>
            <a:br>
              <a:rPr lang="en-US" sz="4400" b="1" smtClean="0">
                <a:solidFill>
                  <a:srgbClr val="DCF600"/>
                </a:solidFill>
              </a:rPr>
            </a:br>
            <a:r>
              <a:rPr lang="en-US" sz="4400" b="1" smtClean="0">
                <a:solidFill>
                  <a:srgbClr val="DCF600"/>
                </a:solidFill>
              </a:rPr>
              <a:t>iOS Swift 2.2, Xcode 7.3.1, MacOSX 10.11.6 </a:t>
            </a:r>
            <a:endParaRPr lang="en-US" sz="4400" b="1">
              <a:solidFill>
                <a:srgbClr val="DCF600"/>
              </a:solidFill>
            </a:endParaRPr>
          </a:p>
        </p:txBody>
      </p:sp>
    </p:spTree>
    <p:extLst>
      <p:ext uri="{BB962C8B-B14F-4D97-AF65-F5344CB8AC3E}">
        <p14:creationId xmlns:p14="http://schemas.microsoft.com/office/powerpoint/2010/main" val="23997288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428750"/>
            <a:ext cx="7772400" cy="3124200"/>
          </a:xfrm>
        </p:spPr>
        <p:txBody>
          <a:bodyPr>
            <a:noAutofit/>
          </a:bodyPr>
          <a:lstStyle/>
          <a:p>
            <a:r>
              <a:rPr lang="en-US" sz="6600" smtClean="0"/>
              <a:t>Ngày 1: iFarm</a:t>
            </a:r>
            <a:br>
              <a:rPr lang="en-US" sz="6600" smtClean="0"/>
            </a:br>
            <a:r>
              <a:rPr lang="en-US" sz="6600" smtClean="0"/>
              <a:t>Sáng 8:30 – 12:00</a:t>
            </a:r>
            <a:br>
              <a:rPr lang="en-US" sz="6600" smtClean="0"/>
            </a:br>
            <a:r>
              <a:rPr lang="en-US" sz="6600" smtClean="0"/>
              <a:t>Chiều 14:00-17:30</a:t>
            </a:r>
            <a:endParaRPr lang="en-US" sz="6600"/>
          </a:p>
        </p:txBody>
      </p:sp>
    </p:spTree>
    <p:extLst>
      <p:ext uri="{BB962C8B-B14F-4D97-AF65-F5344CB8AC3E}">
        <p14:creationId xmlns:p14="http://schemas.microsoft.com/office/powerpoint/2010/main" val="6230334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428750"/>
            <a:ext cx="7772400" cy="3124200"/>
          </a:xfrm>
        </p:spPr>
        <p:txBody>
          <a:bodyPr>
            <a:noAutofit/>
          </a:bodyPr>
          <a:lstStyle/>
          <a:p>
            <a:r>
              <a:rPr lang="en-US" sz="6600" smtClean="0"/>
              <a:t>Ngày 2: nâng cao</a:t>
            </a:r>
            <a:br>
              <a:rPr lang="en-US" sz="6600" smtClean="0"/>
            </a:br>
            <a:r>
              <a:rPr lang="en-US" sz="6600" smtClean="0"/>
              <a:t>Sáng 8:30 – 12:00</a:t>
            </a:r>
            <a:br>
              <a:rPr lang="en-US" sz="6600" smtClean="0"/>
            </a:br>
            <a:r>
              <a:rPr lang="en-US" sz="6600" smtClean="0"/>
              <a:t>Chiều 14:00-17:30</a:t>
            </a:r>
            <a:endParaRPr lang="en-US" sz="6600"/>
          </a:p>
        </p:txBody>
      </p:sp>
    </p:spTree>
    <p:extLst>
      <p:ext uri="{BB962C8B-B14F-4D97-AF65-F5344CB8AC3E}">
        <p14:creationId xmlns:p14="http://schemas.microsoft.com/office/powerpoint/2010/main" val="16933155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0886" y="1405292"/>
            <a:ext cx="9144000" cy="3909658"/>
          </a:xfrm>
          <a:prstGeom prst="rect">
            <a:avLst/>
          </a:prstGeom>
        </p:spPr>
      </p:pic>
      <p:sp>
        <p:nvSpPr>
          <p:cNvPr id="5" name="TextBox 4"/>
          <p:cNvSpPr txBox="1"/>
          <p:nvPr/>
        </p:nvSpPr>
        <p:spPr>
          <a:xfrm>
            <a:off x="152400" y="-95250"/>
            <a:ext cx="8686800" cy="1569660"/>
          </a:xfrm>
          <a:prstGeom prst="rect">
            <a:avLst/>
          </a:prstGeom>
          <a:noFill/>
        </p:spPr>
        <p:txBody>
          <a:bodyPr wrap="square" rtlCol="0">
            <a:spAutoFit/>
          </a:bodyPr>
          <a:lstStyle/>
          <a:p>
            <a:pPr algn="ctr"/>
            <a:r>
              <a:rPr lang="en-US" sz="3200" smtClean="0">
                <a:solidFill>
                  <a:schemeClr val="bg1"/>
                </a:solidFill>
              </a:rPr>
              <a:t>Quản lý trang trại 12 ha bằng thiết bị di động?</a:t>
            </a:r>
            <a:br>
              <a:rPr lang="en-US" sz="3200" smtClean="0">
                <a:solidFill>
                  <a:schemeClr val="bg1"/>
                </a:solidFill>
              </a:rPr>
            </a:br>
            <a:r>
              <a:rPr lang="en-US" sz="3200" smtClean="0">
                <a:solidFill>
                  <a:srgbClr val="92D050"/>
                </a:solidFill>
              </a:rPr>
              <a:t>Theo dõi nhiệt độ, độ ẩm, độ PH, thời tiết ở trang trại</a:t>
            </a:r>
            <a:endParaRPr lang="en-US" sz="3200">
              <a:solidFill>
                <a:srgbClr val="92D050"/>
              </a:solidFill>
            </a:endParaRPr>
          </a:p>
        </p:txBody>
      </p:sp>
    </p:spTree>
    <p:extLst>
      <p:ext uri="{BB962C8B-B14F-4D97-AF65-F5344CB8AC3E}">
        <p14:creationId xmlns:p14="http://schemas.microsoft.com/office/powerpoint/2010/main" val="148408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886" y="1405292"/>
            <a:ext cx="9144000" cy="3909658"/>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3486150"/>
            <a:ext cx="457200" cy="4572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9800" y="4476750"/>
            <a:ext cx="457200" cy="4572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0" y="3021303"/>
            <a:ext cx="457200" cy="457200"/>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29200" y="3257551"/>
            <a:ext cx="457200" cy="495946"/>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49608" y="4708070"/>
            <a:ext cx="285321" cy="225879"/>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45496" y="2375028"/>
            <a:ext cx="285321" cy="225879"/>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93471" y="3279064"/>
            <a:ext cx="279400" cy="275446"/>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16864" y="2883580"/>
            <a:ext cx="279400" cy="275446"/>
          </a:xfrm>
          <a:prstGeom prst="rect">
            <a:avLst/>
          </a:prstGeom>
        </p:spPr>
      </p:pic>
      <p:pic>
        <p:nvPicPr>
          <p:cNvPr id="15" name="Picture 14"/>
          <p:cNvPicPr>
            <a:picLocks noChangeAspect="1"/>
          </p:cNvPicPr>
          <p:nvPr/>
        </p:nvPicPr>
        <p:blipFill>
          <a:blip r:embed="rId8"/>
          <a:stretch>
            <a:fillRect/>
          </a:stretch>
        </p:blipFill>
        <p:spPr>
          <a:xfrm>
            <a:off x="3725317" y="819150"/>
            <a:ext cx="1024291" cy="1024291"/>
          </a:xfrm>
          <a:prstGeom prst="rect">
            <a:avLst/>
          </a:prstGeom>
        </p:spPr>
      </p:pic>
      <p:sp>
        <p:nvSpPr>
          <p:cNvPr id="16" name="TextBox 15"/>
          <p:cNvSpPr txBox="1"/>
          <p:nvPr/>
        </p:nvSpPr>
        <p:spPr>
          <a:xfrm>
            <a:off x="1966741" y="558223"/>
            <a:ext cx="4380751" cy="369332"/>
          </a:xfrm>
          <a:prstGeom prst="rect">
            <a:avLst/>
          </a:prstGeom>
          <a:noFill/>
        </p:spPr>
        <p:txBody>
          <a:bodyPr wrap="none" rtlCol="0">
            <a:spAutoFit/>
          </a:bodyPr>
          <a:lstStyle/>
          <a:p>
            <a:r>
              <a:rPr lang="en-US" smtClean="0">
                <a:solidFill>
                  <a:schemeClr val="bg1"/>
                </a:solidFill>
              </a:rPr>
              <a:t>Ứng dụng web thu thập dữ liệu trên Internet</a:t>
            </a:r>
            <a:endParaRPr lang="en-US">
              <a:solidFill>
                <a:schemeClr val="bg1"/>
              </a:solidFill>
            </a:endParaRPr>
          </a:p>
        </p:txBody>
      </p:sp>
      <p:cxnSp>
        <p:nvCxnSpPr>
          <p:cNvPr id="18" name="Straight Connector 17"/>
          <p:cNvCxnSpPr/>
          <p:nvPr/>
        </p:nvCxnSpPr>
        <p:spPr>
          <a:xfrm flipV="1">
            <a:off x="2534494" y="1733550"/>
            <a:ext cx="1622623" cy="2819400"/>
          </a:xfrm>
          <a:prstGeom prst="line">
            <a:avLst/>
          </a:prstGeom>
          <a:ln w="28575">
            <a:solidFill>
              <a:srgbClr val="ECF613"/>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2472871" y="1733550"/>
            <a:ext cx="1404846" cy="1545514"/>
          </a:xfrm>
          <a:prstGeom prst="line">
            <a:avLst/>
          </a:prstGeom>
          <a:ln w="28575">
            <a:solidFill>
              <a:srgbClr val="ECF613"/>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685800" y="1581150"/>
            <a:ext cx="3039517" cy="1905000"/>
          </a:xfrm>
          <a:prstGeom prst="line">
            <a:avLst/>
          </a:prstGeom>
          <a:ln w="28575">
            <a:solidFill>
              <a:srgbClr val="ECF613"/>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flipV="1">
            <a:off x="4285481" y="1733550"/>
            <a:ext cx="554516" cy="2971800"/>
          </a:xfrm>
          <a:prstGeom prst="line">
            <a:avLst/>
          </a:prstGeom>
          <a:ln w="28575">
            <a:solidFill>
              <a:srgbClr val="ECF613"/>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flipV="1">
            <a:off x="4426511" y="1718384"/>
            <a:ext cx="698314" cy="1539168"/>
          </a:xfrm>
          <a:prstGeom prst="line">
            <a:avLst/>
          </a:prstGeom>
          <a:ln w="28575">
            <a:solidFill>
              <a:srgbClr val="ECF613"/>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flipV="1">
            <a:off x="4582886" y="1630553"/>
            <a:ext cx="1517649" cy="1253027"/>
          </a:xfrm>
          <a:prstGeom prst="line">
            <a:avLst/>
          </a:prstGeom>
          <a:ln w="28575">
            <a:solidFill>
              <a:srgbClr val="ECF613"/>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H="1" flipV="1">
            <a:off x="4705911" y="1504950"/>
            <a:ext cx="2539586" cy="1028700"/>
          </a:xfrm>
          <a:prstGeom prst="line">
            <a:avLst/>
          </a:prstGeom>
          <a:ln w="28575">
            <a:solidFill>
              <a:srgbClr val="ECF613"/>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08158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345527" y="732770"/>
            <a:ext cx="6452945" cy="4323690"/>
          </a:xfrm>
          <a:prstGeom prst="rect">
            <a:avLst/>
          </a:prstGeom>
        </p:spPr>
      </p:pic>
      <p:sp>
        <p:nvSpPr>
          <p:cNvPr id="5" name="TextBox 4"/>
          <p:cNvSpPr txBox="1"/>
          <p:nvPr/>
        </p:nvSpPr>
        <p:spPr>
          <a:xfrm>
            <a:off x="266700" y="133350"/>
            <a:ext cx="8610600" cy="523220"/>
          </a:xfrm>
          <a:prstGeom prst="rect">
            <a:avLst/>
          </a:prstGeom>
          <a:noFill/>
        </p:spPr>
        <p:txBody>
          <a:bodyPr wrap="square" rtlCol="0">
            <a:spAutoFit/>
          </a:bodyPr>
          <a:lstStyle/>
          <a:p>
            <a:pPr algn="ctr"/>
            <a:r>
              <a:rPr lang="en-US" sz="2800">
                <a:solidFill>
                  <a:srgbClr val="FFFF00"/>
                </a:solidFill>
              </a:rPr>
              <a:t>Vườn hạn quá, để tao bật máy bơm</a:t>
            </a:r>
          </a:p>
        </p:txBody>
      </p:sp>
    </p:spTree>
    <p:extLst>
      <p:ext uri="{BB962C8B-B14F-4D97-AF65-F5344CB8AC3E}">
        <p14:creationId xmlns:p14="http://schemas.microsoft.com/office/powerpoint/2010/main" val="10865080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700" y="400050"/>
            <a:ext cx="8610600" cy="4343400"/>
          </a:xfrm>
        </p:spPr>
        <p:txBody>
          <a:bodyPr>
            <a:noAutofit/>
          </a:bodyPr>
          <a:lstStyle/>
          <a:p>
            <a:r>
              <a:rPr lang="en-US" sz="4400" smtClean="0"/>
              <a:t>Yêu cầu đối với học viên trong lớp</a:t>
            </a:r>
            <a:br>
              <a:rPr lang="en-US" sz="4400" smtClean="0"/>
            </a:br>
            <a:r>
              <a:rPr lang="en-US" sz="4400" smtClean="0"/>
              <a:t/>
            </a:r>
            <a:br>
              <a:rPr lang="en-US" sz="4400" smtClean="0"/>
            </a:br>
            <a:r>
              <a:rPr lang="en-US" sz="4400" smtClean="0">
                <a:solidFill>
                  <a:srgbClr val="FFFF00"/>
                </a:solidFill>
              </a:rPr>
              <a:t>Hãy xây dựng ứng dụng iPhone để theo dõi dữ liệu do các cảm biến nhiệt độ, độ ẩm, ph, mưa, nắng gửi lên từ trang trại</a:t>
            </a:r>
            <a:endParaRPr lang="en-US" sz="4400">
              <a:solidFill>
                <a:srgbClr val="FFFF00"/>
              </a:solidFill>
            </a:endParaRPr>
          </a:p>
        </p:txBody>
      </p:sp>
    </p:spTree>
    <p:extLst>
      <p:ext uri="{BB962C8B-B14F-4D97-AF65-F5344CB8AC3E}">
        <p14:creationId xmlns:p14="http://schemas.microsoft.com/office/powerpoint/2010/main" val="106602020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mtClean="0"/>
              <a:t>Sẽ làm gì?</a:t>
            </a:r>
            <a:endParaRPr lang="en-US"/>
          </a:p>
        </p:txBody>
      </p:sp>
      <p:sp>
        <p:nvSpPr>
          <p:cNvPr id="3" name="Content Placeholder 2"/>
          <p:cNvSpPr>
            <a:spLocks noGrp="1"/>
          </p:cNvSpPr>
          <p:nvPr>
            <p:ph idx="1"/>
          </p:nvPr>
        </p:nvSpPr>
        <p:spPr/>
        <p:txBody>
          <a:bodyPr/>
          <a:lstStyle/>
          <a:p>
            <a:pPr marL="514350" indent="-514350">
              <a:buFont typeface="+mj-lt"/>
              <a:buAutoNum type="arabicPeriod"/>
            </a:pPr>
            <a:r>
              <a:rPr lang="is-IS"/>
              <a:t>…</a:t>
            </a:r>
            <a:endParaRPr lang="en-US"/>
          </a:p>
          <a:p>
            <a:pPr marL="514350" indent="-514350">
              <a:buFont typeface="+mj-lt"/>
              <a:buAutoNum type="arabicPeriod"/>
            </a:pPr>
            <a:r>
              <a:rPr lang="is-IS"/>
              <a:t>….</a:t>
            </a:r>
            <a:endParaRPr lang="en-US"/>
          </a:p>
          <a:p>
            <a:pPr marL="514350" indent="-514350">
              <a:buFont typeface="+mj-lt"/>
              <a:buAutoNum type="arabicPeriod"/>
            </a:pPr>
            <a:r>
              <a:rPr lang="is-IS"/>
              <a:t>…..</a:t>
            </a:r>
            <a:endParaRPr lang="en-US"/>
          </a:p>
          <a:p>
            <a:pPr marL="514350" indent="-514350">
              <a:buFont typeface="+mj-lt"/>
              <a:buAutoNum type="arabicPeriod"/>
            </a:pPr>
            <a:r>
              <a:rPr lang="is-IS"/>
              <a:t>….....</a:t>
            </a:r>
          </a:p>
          <a:p>
            <a:pPr marL="514350" indent="-514350">
              <a:buFont typeface="+mj-lt"/>
              <a:buAutoNum type="arabicPeriod"/>
            </a:pPr>
            <a:endParaRPr lang="en-US"/>
          </a:p>
        </p:txBody>
      </p:sp>
      <p:grpSp>
        <p:nvGrpSpPr>
          <p:cNvPr id="6" name="Group 5"/>
          <p:cNvGrpSpPr/>
          <p:nvPr/>
        </p:nvGrpSpPr>
        <p:grpSpPr>
          <a:xfrm>
            <a:off x="1432950" y="1509921"/>
            <a:ext cx="7527975" cy="2123658"/>
            <a:chOff x="1432950" y="1509921"/>
            <a:chExt cx="7527975" cy="2123658"/>
          </a:xfrm>
        </p:grpSpPr>
        <p:pic>
          <p:nvPicPr>
            <p:cNvPr id="4" name="Picture 3"/>
            <p:cNvPicPr>
              <a:picLocks noChangeAspect="1"/>
            </p:cNvPicPr>
            <p:nvPr/>
          </p:nvPicPr>
          <p:blipFill>
            <a:blip r:embed="rId2"/>
            <a:stretch>
              <a:fillRect/>
            </a:stretch>
          </p:blipFill>
          <p:spPr>
            <a:xfrm>
              <a:off x="1432950" y="1638200"/>
              <a:ext cx="1828800" cy="1867100"/>
            </a:xfrm>
            <a:prstGeom prst="rect">
              <a:avLst/>
            </a:prstGeom>
          </p:spPr>
        </p:pic>
        <p:sp>
          <p:nvSpPr>
            <p:cNvPr id="5" name="TextBox 4"/>
            <p:cNvSpPr txBox="1"/>
            <p:nvPr/>
          </p:nvSpPr>
          <p:spPr>
            <a:xfrm>
              <a:off x="3398325" y="1509921"/>
              <a:ext cx="5562600" cy="2123658"/>
            </a:xfrm>
            <a:prstGeom prst="rect">
              <a:avLst/>
            </a:prstGeom>
            <a:noFill/>
          </p:spPr>
          <p:txBody>
            <a:bodyPr wrap="square" rtlCol="0">
              <a:spAutoFit/>
            </a:bodyPr>
            <a:lstStyle/>
            <a:p>
              <a:r>
                <a:rPr lang="en-US" sz="4400">
                  <a:solidFill>
                    <a:srgbClr val="FFFF00"/>
                  </a:solidFill>
                </a:rPr>
                <a:t>Tưởng đi học thế nào chứ hóa ra bị bắt làm à?</a:t>
              </a:r>
            </a:p>
          </p:txBody>
        </p:sp>
      </p:grpSp>
    </p:spTree>
    <p:extLst>
      <p:ext uri="{BB962C8B-B14F-4D97-AF65-F5344CB8AC3E}">
        <p14:creationId xmlns:p14="http://schemas.microsoft.com/office/powerpoint/2010/main" val="290730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0-#ppt_w/2"/>
                                          </p:val>
                                        </p:tav>
                                        <p:tav tm="100000">
                                          <p:val>
                                            <p:strVal val="#ppt_x"/>
                                          </p:val>
                                        </p:tav>
                                      </p:tavLst>
                                    </p:anim>
                                    <p:anim calcmode="lin" valueType="num">
                                      <p:cBhvr additive="base">
                                        <p:cTn id="8" dur="75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chMasterBlack">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92D05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liteTemplate" id="{10AC1F0A-45F0-7D46-9412-3CF02DAEC374}" vid="{85EEE746-DFCE-4E4A-ABF1-3AEED92D02B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TechMasterTemplate</Template>
  <TotalTime>879</TotalTime>
  <Words>158</Words>
  <Application>Microsoft Macintosh PowerPoint</Application>
  <PresentationFormat>On-screen Show (16:9)</PresentationFormat>
  <Paragraphs>29</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Calibri</vt:lpstr>
      <vt:lpstr>Consolas</vt:lpstr>
      <vt:lpstr>Corbel</vt:lpstr>
      <vt:lpstr>Segoe UI</vt:lpstr>
      <vt:lpstr>Arial</vt:lpstr>
      <vt:lpstr>TechMasterBlack</vt:lpstr>
      <vt:lpstr>PowerPoint Presentation</vt:lpstr>
      <vt:lpstr>PowerPoint Presentation</vt:lpstr>
      <vt:lpstr>Ngày 1: iFarm Sáng 8:30 – 12:00 Chiều 14:00-17:30</vt:lpstr>
      <vt:lpstr>Ngày 2: nâng cao Sáng 8:30 – 12:00 Chiều 14:00-17:30</vt:lpstr>
      <vt:lpstr>PowerPoint Presentation</vt:lpstr>
      <vt:lpstr>PowerPoint Presentation</vt:lpstr>
      <vt:lpstr>PowerPoint Presentation</vt:lpstr>
      <vt:lpstr>Yêu cầu đối với học viên trong lớp  Hãy xây dựng ứng dụng iPhone để theo dõi dữ liệu do các cảm biến nhiệt độ, độ ẩm, ph, mưa, nắng gửi lên từ trang trại</vt:lpstr>
      <vt:lpstr>Sẽ làm gì?</vt:lpstr>
      <vt:lpstr>Quy trình phát triển ứng dụng di động</vt:lpstr>
      <vt:lpstr>PowerPoint Presentation</vt:lpstr>
      <vt:lpstr>Công cụ quản lý mã nguồn</vt:lpstr>
      <vt:lpstr>Cocoa Pods quản lý các thư viện mã nguồn mở sẽ nhúng vào dự án iOS</vt:lpstr>
      <vt:lpstr>pod init nano Podfile pod install </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Cuong Trinh</dc:creator>
  <cp:lastModifiedBy>Cuong Trinh</cp:lastModifiedBy>
  <cp:revision>48</cp:revision>
  <dcterms:created xsi:type="dcterms:W3CDTF">2016-09-02T04:59:13Z</dcterms:created>
  <dcterms:modified xsi:type="dcterms:W3CDTF">2016-09-08T11:50:33Z</dcterms:modified>
</cp:coreProperties>
</file>

<file path=docProps/thumbnail.jpeg>
</file>